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4630400" cy="9144000"/>
  <p:notesSz cx="6858000" cy="9144000"/>
  <p:defaultTextStyle>
    <a:defPPr>
      <a:defRPr lang="en-US"/>
    </a:defPPr>
    <a:lvl1pPr marL="0" algn="l" defTabSz="679262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79262" algn="l" defTabSz="679262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58524" algn="l" defTabSz="679262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37786" algn="l" defTabSz="679262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17048" algn="l" defTabSz="679262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396310" algn="l" defTabSz="679262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075572" algn="l" defTabSz="679262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754834" algn="l" defTabSz="679262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34096" algn="l" defTabSz="679262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-1728" y="-104"/>
      </p:cViewPr>
      <p:guideLst>
        <p:guide orient="horz" pos="2880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840568"/>
            <a:ext cx="1243584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5181600"/>
            <a:ext cx="1024128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792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58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17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9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754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34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7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4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488951"/>
            <a:ext cx="5265421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488951"/>
            <a:ext cx="15557499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6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5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875867"/>
            <a:ext cx="12435840" cy="1816100"/>
          </a:xfrm>
        </p:spPr>
        <p:txBody>
          <a:bodyPr anchor="t"/>
          <a:lstStyle>
            <a:lvl1pPr algn="l">
              <a:defRPr sz="5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875618"/>
            <a:ext cx="12435840" cy="2000249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7926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5852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3778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1704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3963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07557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54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3409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2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844800"/>
            <a:ext cx="10411459" cy="8045451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2844800"/>
            <a:ext cx="10411461" cy="8045451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6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66184"/>
            <a:ext cx="1316736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46817"/>
            <a:ext cx="6464301" cy="853016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79262" indent="0">
              <a:buNone/>
              <a:defRPr sz="3000" b="1"/>
            </a:lvl2pPr>
            <a:lvl3pPr marL="1358524" indent="0">
              <a:buNone/>
              <a:defRPr sz="2700" b="1"/>
            </a:lvl3pPr>
            <a:lvl4pPr marL="2037786" indent="0">
              <a:buNone/>
              <a:defRPr sz="2400" b="1"/>
            </a:lvl4pPr>
            <a:lvl5pPr marL="2717048" indent="0">
              <a:buNone/>
              <a:defRPr sz="2400" b="1"/>
            </a:lvl5pPr>
            <a:lvl6pPr marL="3396310" indent="0">
              <a:buNone/>
              <a:defRPr sz="2400" b="1"/>
            </a:lvl6pPr>
            <a:lvl7pPr marL="4075572" indent="0">
              <a:buNone/>
              <a:defRPr sz="2400" b="1"/>
            </a:lvl7pPr>
            <a:lvl8pPr marL="4754834" indent="0">
              <a:buNone/>
              <a:defRPr sz="2400" b="1"/>
            </a:lvl8pPr>
            <a:lvl9pPr marL="5434096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899833"/>
            <a:ext cx="6464301" cy="5268384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2046817"/>
            <a:ext cx="6466840" cy="853016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79262" indent="0">
              <a:buNone/>
              <a:defRPr sz="3000" b="1"/>
            </a:lvl2pPr>
            <a:lvl3pPr marL="1358524" indent="0">
              <a:buNone/>
              <a:defRPr sz="2700" b="1"/>
            </a:lvl3pPr>
            <a:lvl4pPr marL="2037786" indent="0">
              <a:buNone/>
              <a:defRPr sz="2400" b="1"/>
            </a:lvl4pPr>
            <a:lvl5pPr marL="2717048" indent="0">
              <a:buNone/>
              <a:defRPr sz="2400" b="1"/>
            </a:lvl5pPr>
            <a:lvl6pPr marL="3396310" indent="0">
              <a:buNone/>
              <a:defRPr sz="2400" b="1"/>
            </a:lvl6pPr>
            <a:lvl7pPr marL="4075572" indent="0">
              <a:buNone/>
              <a:defRPr sz="2400" b="1"/>
            </a:lvl7pPr>
            <a:lvl8pPr marL="4754834" indent="0">
              <a:buNone/>
              <a:defRPr sz="2400" b="1"/>
            </a:lvl8pPr>
            <a:lvl9pPr marL="5434096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899833"/>
            <a:ext cx="6466840" cy="5268384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4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3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64067"/>
            <a:ext cx="4813301" cy="1549400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64067"/>
            <a:ext cx="8178800" cy="7804151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913467"/>
            <a:ext cx="4813301" cy="6254751"/>
          </a:xfrm>
        </p:spPr>
        <p:txBody>
          <a:bodyPr/>
          <a:lstStyle>
            <a:lvl1pPr marL="0" indent="0">
              <a:buNone/>
              <a:defRPr sz="2100"/>
            </a:lvl1pPr>
            <a:lvl2pPr marL="679262" indent="0">
              <a:buNone/>
              <a:defRPr sz="1800"/>
            </a:lvl2pPr>
            <a:lvl3pPr marL="1358524" indent="0">
              <a:buNone/>
              <a:defRPr sz="1500"/>
            </a:lvl3pPr>
            <a:lvl4pPr marL="2037786" indent="0">
              <a:buNone/>
              <a:defRPr sz="1300"/>
            </a:lvl4pPr>
            <a:lvl5pPr marL="2717048" indent="0">
              <a:buNone/>
              <a:defRPr sz="1300"/>
            </a:lvl5pPr>
            <a:lvl6pPr marL="3396310" indent="0">
              <a:buNone/>
              <a:defRPr sz="1300"/>
            </a:lvl6pPr>
            <a:lvl7pPr marL="4075572" indent="0">
              <a:buNone/>
              <a:defRPr sz="1300"/>
            </a:lvl7pPr>
            <a:lvl8pPr marL="4754834" indent="0">
              <a:buNone/>
              <a:defRPr sz="1300"/>
            </a:lvl8pPr>
            <a:lvl9pPr marL="5434096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3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6400800"/>
            <a:ext cx="8778240" cy="755651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817033"/>
            <a:ext cx="8778240" cy="5486400"/>
          </a:xfrm>
        </p:spPr>
        <p:txBody>
          <a:bodyPr/>
          <a:lstStyle>
            <a:lvl1pPr marL="0" indent="0">
              <a:buNone/>
              <a:defRPr sz="4800"/>
            </a:lvl1pPr>
            <a:lvl2pPr marL="679262" indent="0">
              <a:buNone/>
              <a:defRPr sz="4200"/>
            </a:lvl2pPr>
            <a:lvl3pPr marL="1358524" indent="0">
              <a:buNone/>
              <a:defRPr sz="3600"/>
            </a:lvl3pPr>
            <a:lvl4pPr marL="2037786" indent="0">
              <a:buNone/>
              <a:defRPr sz="3000"/>
            </a:lvl4pPr>
            <a:lvl5pPr marL="2717048" indent="0">
              <a:buNone/>
              <a:defRPr sz="3000"/>
            </a:lvl5pPr>
            <a:lvl6pPr marL="3396310" indent="0">
              <a:buNone/>
              <a:defRPr sz="3000"/>
            </a:lvl6pPr>
            <a:lvl7pPr marL="4075572" indent="0">
              <a:buNone/>
              <a:defRPr sz="3000"/>
            </a:lvl7pPr>
            <a:lvl8pPr marL="4754834" indent="0">
              <a:buNone/>
              <a:defRPr sz="3000"/>
            </a:lvl8pPr>
            <a:lvl9pPr marL="5434096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7156451"/>
            <a:ext cx="8778240" cy="1073149"/>
          </a:xfrm>
        </p:spPr>
        <p:txBody>
          <a:bodyPr/>
          <a:lstStyle>
            <a:lvl1pPr marL="0" indent="0">
              <a:buNone/>
              <a:defRPr sz="2100"/>
            </a:lvl1pPr>
            <a:lvl2pPr marL="679262" indent="0">
              <a:buNone/>
              <a:defRPr sz="1800"/>
            </a:lvl2pPr>
            <a:lvl3pPr marL="1358524" indent="0">
              <a:buNone/>
              <a:defRPr sz="1500"/>
            </a:lvl3pPr>
            <a:lvl4pPr marL="2037786" indent="0">
              <a:buNone/>
              <a:defRPr sz="1300"/>
            </a:lvl4pPr>
            <a:lvl5pPr marL="2717048" indent="0">
              <a:buNone/>
              <a:defRPr sz="1300"/>
            </a:lvl5pPr>
            <a:lvl6pPr marL="3396310" indent="0">
              <a:buNone/>
              <a:defRPr sz="1300"/>
            </a:lvl6pPr>
            <a:lvl7pPr marL="4075572" indent="0">
              <a:buNone/>
              <a:defRPr sz="1300"/>
            </a:lvl7pPr>
            <a:lvl8pPr marL="4754834" indent="0">
              <a:buNone/>
              <a:defRPr sz="1300"/>
            </a:lvl8pPr>
            <a:lvl9pPr marL="5434096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7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66184"/>
            <a:ext cx="13167360" cy="1524000"/>
          </a:xfrm>
          <a:prstGeom prst="rect">
            <a:avLst/>
          </a:prstGeom>
        </p:spPr>
        <p:txBody>
          <a:bodyPr vert="horz" lIns="135852" tIns="67926" rIns="135852" bIns="6792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33601"/>
            <a:ext cx="13167360" cy="6034617"/>
          </a:xfrm>
          <a:prstGeom prst="rect">
            <a:avLst/>
          </a:prstGeom>
        </p:spPr>
        <p:txBody>
          <a:bodyPr vert="horz" lIns="135852" tIns="67926" rIns="135852" bIns="6792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8475134"/>
            <a:ext cx="3413760" cy="486833"/>
          </a:xfrm>
          <a:prstGeom prst="rect">
            <a:avLst/>
          </a:prstGeom>
        </p:spPr>
        <p:txBody>
          <a:bodyPr vert="horz" lIns="135852" tIns="67926" rIns="135852" bIns="67926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6690A-C029-8B49-B75C-4A0D7BEC849E}" type="datetimeFigureOut">
              <a:rPr lang="en-US" smtClean="0"/>
              <a:t>4/3/13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8475134"/>
            <a:ext cx="4632960" cy="486833"/>
          </a:xfrm>
          <a:prstGeom prst="rect">
            <a:avLst/>
          </a:prstGeom>
        </p:spPr>
        <p:txBody>
          <a:bodyPr vert="horz" lIns="135852" tIns="67926" rIns="135852" bIns="67926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8475134"/>
            <a:ext cx="3413760" cy="486833"/>
          </a:xfrm>
          <a:prstGeom prst="rect">
            <a:avLst/>
          </a:prstGeom>
        </p:spPr>
        <p:txBody>
          <a:bodyPr vert="horz" lIns="135852" tIns="67926" rIns="135852" bIns="67926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07F29-4067-8D41-90E1-65D6003F9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5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79262" rtl="0" eaLnBrk="1" latinLnBrk="0" hangingPunct="1">
        <a:spcBef>
          <a:spcPct val="0"/>
        </a:spcBef>
        <a:buNone/>
        <a:defRPr sz="6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9447" indent="-509447" algn="l" defTabSz="679262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03801" indent="-424539" algn="l" defTabSz="679262" rtl="0" eaLnBrk="1" latinLnBrk="0" hangingPunct="1">
        <a:spcBef>
          <a:spcPct val="20000"/>
        </a:spcBef>
        <a:buFont typeface="Arial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698155" indent="-339631" algn="l" defTabSz="67926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377417" indent="-339631" algn="l" defTabSz="679262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56679" indent="-339631" algn="l" defTabSz="679262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35941" indent="-339631" algn="l" defTabSz="679262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15203" indent="-339631" algn="l" defTabSz="679262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094465" indent="-339631" algn="l" defTabSz="679262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773727" indent="-339631" algn="l" defTabSz="679262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926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79262" algn="l" defTabSz="67926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58524" algn="l" defTabSz="67926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37786" algn="l" defTabSz="67926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17048" algn="l" defTabSz="67926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96310" algn="l" defTabSz="67926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75572" algn="l" defTabSz="67926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54834" algn="l" defTabSz="67926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34096" algn="l" defTabSz="679262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Simple Lecture Recording 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University of Michigan </a:t>
            </a:r>
          </a:p>
          <a:p>
            <a:r>
              <a:rPr lang="en-US" dirty="0" smtClean="0"/>
              <a:t>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2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that looks warm and inviting in HD</a:t>
            </a:r>
          </a:p>
          <a:p>
            <a:r>
              <a:rPr lang="en-US" dirty="0" smtClean="0"/>
              <a:t>Ease of recording in office and home office</a:t>
            </a:r>
          </a:p>
          <a:p>
            <a:r>
              <a:rPr lang="en-US" dirty="0" smtClean="0"/>
              <a:t>Off-the-cuff recording</a:t>
            </a:r>
          </a:p>
          <a:p>
            <a:r>
              <a:rPr lang="en-US" dirty="0" smtClean="0"/>
              <a:t>Both for MOOC courses </a:t>
            </a:r>
            <a:br>
              <a:rPr lang="en-US" dirty="0" smtClean="0"/>
            </a:br>
            <a:r>
              <a:rPr lang="en-US" dirty="0" smtClean="0"/>
              <a:t>and recorded lectures </a:t>
            </a:r>
            <a:br>
              <a:rPr lang="en-US" dirty="0" smtClean="0"/>
            </a:b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F2F</a:t>
            </a:r>
            <a:endParaRPr lang="en-US" dirty="0"/>
          </a:p>
        </p:txBody>
      </p:sp>
      <p:pic>
        <p:nvPicPr>
          <p:cNvPr id="4" name="Picture 3" descr="2012-09-Chuck-Teaching-Course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030" y="4386811"/>
            <a:ext cx="6541049" cy="37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3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2133601"/>
            <a:ext cx="10293592" cy="6034617"/>
          </a:xfrm>
        </p:spPr>
        <p:txBody>
          <a:bodyPr/>
          <a:lstStyle/>
          <a:p>
            <a:r>
              <a:rPr lang="en-US" dirty="0" smtClean="0"/>
              <a:t>MacBook Pro 4 CPU / 8GB RAM</a:t>
            </a:r>
          </a:p>
          <a:p>
            <a:r>
              <a:rPr lang="en-US" dirty="0" smtClean="0"/>
              <a:t>Logitech C920 (Camera + Microphone)</a:t>
            </a:r>
          </a:p>
          <a:p>
            <a:r>
              <a:rPr lang="en-US" dirty="0" smtClean="0"/>
              <a:t>Wacom </a:t>
            </a:r>
            <a:r>
              <a:rPr lang="en-US" dirty="0" err="1" smtClean="0"/>
              <a:t>Cintiq</a:t>
            </a:r>
            <a:r>
              <a:rPr lang="en-US" dirty="0" smtClean="0"/>
              <a:t> 12WX</a:t>
            </a:r>
          </a:p>
          <a:p>
            <a:r>
              <a:rPr lang="en-US" dirty="0" err="1" smtClean="0"/>
              <a:t>Omnidazzle</a:t>
            </a:r>
            <a:r>
              <a:rPr lang="en-US" dirty="0" smtClean="0"/>
              <a:t> for Drawing</a:t>
            </a:r>
          </a:p>
          <a:p>
            <a:r>
              <a:rPr lang="en-US" dirty="0" err="1" smtClean="0"/>
              <a:t>WebCam</a:t>
            </a:r>
            <a:r>
              <a:rPr lang="en-US" dirty="0" smtClean="0"/>
              <a:t> Settings for Adjusting Camera</a:t>
            </a:r>
          </a:p>
          <a:p>
            <a:r>
              <a:rPr lang="en-US" dirty="0" err="1" smtClean="0"/>
              <a:t>Camtasia</a:t>
            </a:r>
            <a:r>
              <a:rPr lang="en-US" dirty="0" smtClean="0"/>
              <a:t> for Mac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217" y="4117446"/>
            <a:ext cx="4156131" cy="48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7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909"/>
            <a:ext cx="14630400" cy="5991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8074" y="492670"/>
            <a:ext cx="744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Distance Education Setup – 1280 x 525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1496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95" y="0"/>
            <a:ext cx="12225372" cy="914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8074" y="485090"/>
            <a:ext cx="6675250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For in-Class play Setup – 1024x768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0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8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86096" cy="7458751"/>
          </a:xfrm>
          <a:prstGeom prst="rect">
            <a:avLst/>
          </a:prstGeom>
        </p:spPr>
      </p:pic>
      <p:pic>
        <p:nvPicPr>
          <p:cNvPr id="5" name="Picture 4" descr="IMG_288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13" y="4810100"/>
            <a:ext cx="5441772" cy="4064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36497" y="1527834"/>
            <a:ext cx="247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Office Setup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3255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88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83035" cy="7008316"/>
          </a:xfrm>
          <a:prstGeom prst="rect">
            <a:avLst/>
          </a:prstGeom>
        </p:spPr>
      </p:pic>
      <p:pic>
        <p:nvPicPr>
          <p:cNvPr id="5" name="Picture 4" descr="IMG_288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05" y="3994595"/>
            <a:ext cx="7203362" cy="5380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36497" y="1527834"/>
            <a:ext cx="250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Home Setup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51416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88</Words>
  <Application>Microsoft Macintosh PowerPoint</Application>
  <PresentationFormat>Custom</PresentationFormat>
  <Paragraphs>20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 Simple Lecture Recording Setup</vt:lpstr>
      <vt:lpstr>Goals</vt:lpstr>
      <vt:lpstr>Equipment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Lecture Recording Setup</dc:title>
  <dc:creator>Charles Severance</dc:creator>
  <cp:lastModifiedBy>Charles Severance</cp:lastModifiedBy>
  <cp:revision>5</cp:revision>
  <dcterms:created xsi:type="dcterms:W3CDTF">2013-04-03T13:24:07Z</dcterms:created>
  <dcterms:modified xsi:type="dcterms:W3CDTF">2013-04-03T13:53:47Z</dcterms:modified>
</cp:coreProperties>
</file>